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70" r:id="rId8"/>
    <p:sldId id="267" r:id="rId9"/>
    <p:sldId id="271" r:id="rId10"/>
    <p:sldId id="269" r:id="rId1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2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4725c28bd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24725c28bd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4725c28bd_2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124725c28bd_2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4725c28bd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24725c28bd_2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4725c28bd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124725c28bd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4725c28bd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24725c28bd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4725c28bd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24725c28bd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506f48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13506f48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506f48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13506f48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44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4725c28bd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124725c28bd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4725c28bd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124725c28bd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58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3D7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88496">
            <a:off x="7449375" y="2508120"/>
            <a:ext cx="1596423" cy="24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6907">
            <a:off x="6133006" y="2676307"/>
            <a:ext cx="1695664" cy="2278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und Text">
  <p:cSld name="TITLE_AND_BODY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0" y="1058698"/>
            <a:ext cx="3539700" cy="409860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644675" y="1289495"/>
            <a:ext cx="4166400" cy="331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66" name="Google Shape;66;p15"/>
          <p:cNvSpPr/>
          <p:nvPr/>
        </p:nvSpPr>
        <p:spPr>
          <a:xfrm rot="-159403">
            <a:off x="-751505" y="-289029"/>
            <a:ext cx="10116073" cy="1344798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3D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25" y="237150"/>
            <a:ext cx="87093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51098" y="303475"/>
            <a:ext cx="1182925" cy="4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2" name="Google Shape;72;p16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C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4" name="Google Shape;84;p19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pic>
        <p:nvPicPr>
          <p:cNvPr id="88" name="Google Shape;8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52565">
            <a:off x="3338220" y="3626091"/>
            <a:ext cx="934583" cy="133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28811">
            <a:off x="2523069" y="3833468"/>
            <a:ext cx="993369" cy="125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" name="Google Shape;92;p20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ts val="2800"/>
              <a:buFont typeface="Montserrat"/>
              <a:buNone/>
              <a:defRPr sz="2800" b="0" i="0" u="none" strike="noStrike" cap="none">
                <a:solidFill>
                  <a:srgbClr val="003D7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ts val="2800"/>
              <a:buFont typeface="Montserrat"/>
              <a:buNone/>
              <a:defRPr sz="2800" b="0" i="0" u="none" strike="noStrike" cap="none">
                <a:solidFill>
                  <a:srgbClr val="003D7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ts val="2800"/>
              <a:buFont typeface="Montserrat"/>
              <a:buNone/>
              <a:defRPr sz="2800" b="0" i="0" u="none" strike="noStrike" cap="none">
                <a:solidFill>
                  <a:srgbClr val="003D7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ts val="2800"/>
              <a:buFont typeface="Montserrat"/>
              <a:buNone/>
              <a:defRPr sz="2800" b="0" i="0" u="none" strike="noStrike" cap="none">
                <a:solidFill>
                  <a:srgbClr val="003D7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ts val="2800"/>
              <a:buFont typeface="Montserrat"/>
              <a:buNone/>
              <a:defRPr sz="2800" b="0" i="0" u="none" strike="noStrike" cap="none">
                <a:solidFill>
                  <a:srgbClr val="003D7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ts val="2800"/>
              <a:buFont typeface="Montserrat"/>
              <a:buNone/>
              <a:defRPr sz="2800" b="0" i="0" u="none" strike="noStrike" cap="none">
                <a:solidFill>
                  <a:srgbClr val="003D7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ts val="2800"/>
              <a:buFont typeface="Montserrat"/>
              <a:buNone/>
              <a:defRPr sz="2800" b="0" i="0" u="none" strike="noStrike" cap="none">
                <a:solidFill>
                  <a:srgbClr val="003D7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ts val="2800"/>
              <a:buFont typeface="Montserrat"/>
              <a:buNone/>
              <a:defRPr sz="2800" b="0" i="0" u="none" strike="noStrike" cap="none">
                <a:solidFill>
                  <a:srgbClr val="003D7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ts val="2800"/>
              <a:buFont typeface="Montserrat"/>
              <a:buNone/>
              <a:defRPr sz="2800" b="0" i="0" u="none" strike="noStrike" cap="none">
                <a:solidFill>
                  <a:srgbClr val="003D7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●"/>
              <a:defRPr sz="13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●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○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■"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79075" y="189800"/>
            <a:ext cx="942075" cy="3399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s.kurenbach@hsg-geislar-oberkassel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6.jpg"/><Relationship Id="rId4" Type="http://schemas.openxmlformats.org/officeDocument/2006/relationships/hyperlink" Target="http://www.hsg-geislar-oberkassel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/>
          <a:srcRect t="13730" b="13730"/>
          <a:stretch/>
        </p:blipFill>
        <p:spPr>
          <a:xfrm>
            <a:off x="0" y="-15938"/>
            <a:ext cx="9144003" cy="45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/>
          <p:nvPr/>
        </p:nvSpPr>
        <p:spPr>
          <a:xfrm>
            <a:off x="265475" y="1529749"/>
            <a:ext cx="4174200" cy="1500000"/>
          </a:xfrm>
          <a:prstGeom prst="rect">
            <a:avLst/>
          </a:prstGeom>
          <a:solidFill>
            <a:srgbClr val="FFFFFF">
              <a:alpha val="7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7"/>
          <p:cNvSpPr txBox="1">
            <a:spLocks noGrp="1"/>
          </p:cNvSpPr>
          <p:nvPr>
            <p:ph type="ctrTitle"/>
          </p:nvPr>
        </p:nvSpPr>
        <p:spPr>
          <a:xfrm>
            <a:off x="231275" y="1781238"/>
            <a:ext cx="30912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5263"/>
              <a:buNone/>
            </a:pPr>
            <a:r>
              <a:rPr lang="de" sz="3800" dirty="0">
                <a:latin typeface="Montserrat"/>
                <a:ea typeface="Montserrat"/>
                <a:cs typeface="Montserrat"/>
                <a:sym typeface="Montserrat"/>
              </a:rPr>
              <a:t>Sponsoring</a:t>
            </a:r>
            <a:endParaRPr sz="3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7"/>
          <p:cNvSpPr txBox="1">
            <a:spLocks noGrp="1"/>
          </p:cNvSpPr>
          <p:nvPr>
            <p:ph type="subTitle" idx="1"/>
          </p:nvPr>
        </p:nvSpPr>
        <p:spPr>
          <a:xfrm>
            <a:off x="231275" y="23821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de" sz="1800" dirty="0">
                <a:solidFill>
                  <a:srgbClr val="003D72"/>
                </a:solidFill>
                <a:latin typeface="Montserrat"/>
                <a:ea typeface="Montserrat"/>
                <a:cs typeface="Montserrat"/>
                <a:sym typeface="Montserrat"/>
              </a:rPr>
              <a:t>bei der </a:t>
            </a:r>
            <a:r>
              <a:rPr lang="de" sz="1800" dirty="0">
                <a:solidFill>
                  <a:schemeClr val="lt1"/>
                </a:solidFill>
                <a:highlight>
                  <a:srgbClr val="003D72"/>
                </a:highlight>
              </a:rPr>
              <a:t>Bonner JSG</a:t>
            </a:r>
            <a:endParaRPr sz="1800" dirty="0">
              <a:solidFill>
                <a:schemeClr val="lt1"/>
              </a:solidFill>
              <a:highlight>
                <a:srgbClr val="003D7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7"/>
          <p:cNvSpPr/>
          <p:nvPr/>
        </p:nvSpPr>
        <p:spPr>
          <a:xfrm rot="-363321">
            <a:off x="-176675" y="3681654"/>
            <a:ext cx="10115741" cy="3372489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3D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subTitle" idx="1"/>
          </p:nvPr>
        </p:nvSpPr>
        <p:spPr>
          <a:xfrm>
            <a:off x="1046700" y="2651688"/>
            <a:ext cx="47646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de" sz="1900" dirty="0">
                <a:solidFill>
                  <a:srgbClr val="003D7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Jugendhandball in Bonn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dirty="0">
              <a:solidFill>
                <a:srgbClr val="003D7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rafik 2" descr="Ein Bild, das Text, Logo, Grafiken, Schrift enthält.&#10;&#10;Automatisch generierte Beschreibung">
            <a:extLst>
              <a:ext uri="{FF2B5EF4-FFF2-40B4-BE49-F238E27FC236}">
                <a16:creationId xmlns:a16="http://schemas.microsoft.com/office/drawing/2014/main" id="{AFB80B3F-1807-2990-3F46-33C64886A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849" y="3721505"/>
            <a:ext cx="2509151" cy="14113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body" idx="4294967295"/>
          </p:nvPr>
        </p:nvSpPr>
        <p:spPr>
          <a:xfrm>
            <a:off x="4978400" y="1476375"/>
            <a:ext cx="4165600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de" dirty="0">
                <a:solidFill>
                  <a:schemeClr val="lt1"/>
                </a:solidFill>
                <a:highlight>
                  <a:srgbClr val="003D72"/>
                </a:highlight>
              </a:rPr>
              <a:t>Ihr persönlicher Ansprechpartner</a:t>
            </a:r>
            <a:endParaRPr dirty="0">
              <a:solidFill>
                <a:schemeClr val="lt1"/>
              </a:solidFill>
              <a:highlight>
                <a:srgbClr val="003D72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de-DE" dirty="0"/>
              <a:t>Alexander Schöneseiffen</a:t>
            </a:r>
            <a:br>
              <a:rPr lang="de-DE" dirty="0"/>
            </a:br>
            <a:r>
              <a:rPr lang="de" dirty="0"/>
              <a:t>Tel.: +49 (0) 015144234919</a:t>
            </a:r>
            <a:br>
              <a:rPr lang="de" dirty="0"/>
            </a:br>
            <a:r>
              <a:rPr lang="de" dirty="0"/>
              <a:t>Mail: </a:t>
            </a:r>
            <a:r>
              <a:rPr lang="de" u="sng" dirty="0">
                <a:solidFill>
                  <a:schemeClr val="hlink"/>
                </a:solidFill>
              </a:rPr>
              <a:t>a.schoeneseiffen@googlemail.com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dirty="0"/>
              <a:t>Andreas Kurenbach</a:t>
            </a:r>
            <a:br>
              <a:rPr lang="de-DE" dirty="0"/>
            </a:br>
            <a:r>
              <a:rPr lang="de" dirty="0"/>
              <a:t>Tel.: +49 (0) 15154002773</a:t>
            </a:r>
            <a:br>
              <a:rPr lang="de" dirty="0"/>
            </a:br>
            <a:r>
              <a:rPr lang="de" dirty="0"/>
              <a:t>Mail: </a:t>
            </a:r>
            <a:r>
              <a:rPr lang="de" dirty="0">
                <a:hlinkClick r:id="rId3"/>
              </a:rPr>
              <a:t>andreas.kurenbach@hsg-geislar-oberkassel.de</a:t>
            </a:r>
            <a:endParaRPr lang="de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dirty="0">
              <a:solidFill>
                <a:srgbClr val="003D7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de" u="sng" dirty="0">
                <a:solidFill>
                  <a:schemeClr val="hlink"/>
                </a:solidFill>
                <a:hlinkClick r:id="rId4"/>
              </a:rPr>
              <a:t>www.</a:t>
            </a:r>
            <a:r>
              <a:rPr lang="de-DE" u="sng" dirty="0">
                <a:solidFill>
                  <a:schemeClr val="hlink"/>
                </a:solidFill>
              </a:rPr>
              <a:t>bonner-jsg.de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br>
              <a:rPr lang="de" sz="900" dirty="0"/>
            </a:br>
            <a:endParaRPr sz="900" dirty="0"/>
          </a:p>
        </p:txBody>
      </p:sp>
      <p:sp>
        <p:nvSpPr>
          <p:cNvPr id="284" name="Google Shape;284;p40"/>
          <p:cNvSpPr/>
          <p:nvPr/>
        </p:nvSpPr>
        <p:spPr>
          <a:xfrm rot="-159403">
            <a:off x="-751505" y="-289029"/>
            <a:ext cx="10116073" cy="1344798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0"/>
          <p:cNvSpPr txBox="1"/>
          <p:nvPr/>
        </p:nvSpPr>
        <p:spPr>
          <a:xfrm>
            <a:off x="311725" y="237150"/>
            <a:ext cx="6687469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ct val="121212"/>
              <a:buFont typeface="Montserrat"/>
              <a:buNone/>
            </a:pPr>
            <a:r>
              <a:rPr lang="de"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Interesse am Sponsoring?</a:t>
            </a:r>
            <a:endParaRPr/>
          </a:p>
        </p:txBody>
      </p:sp>
      <p:pic>
        <p:nvPicPr>
          <p:cNvPr id="2" name="Grafik 1" descr="Ein Bild, das Text, Logo, Grafiken, Schrift enthält.&#10;&#10;Automatisch generierte Beschreibung">
            <a:extLst>
              <a:ext uri="{FF2B5EF4-FFF2-40B4-BE49-F238E27FC236}">
                <a16:creationId xmlns:a16="http://schemas.microsoft.com/office/drawing/2014/main" id="{A882B112-CDBF-848F-6623-480C169F2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248" y="-25579"/>
            <a:ext cx="1305514" cy="734352"/>
          </a:xfrm>
          <a:prstGeom prst="rect">
            <a:avLst/>
          </a:prstGeom>
        </p:spPr>
      </p:pic>
      <p:pic>
        <p:nvPicPr>
          <p:cNvPr id="4" name="Grafik 3" descr="Ein Bild, das Sportspiele, Sport, Person, Sportausrüstung enthält.&#10;&#10;Automatisch generierte Beschreibung">
            <a:extLst>
              <a:ext uri="{FF2B5EF4-FFF2-40B4-BE49-F238E27FC236}">
                <a16:creationId xmlns:a16="http://schemas.microsoft.com/office/drawing/2014/main" id="{D37D6ADA-4F97-2F63-A9DC-D3B0672B5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92" y="1783080"/>
            <a:ext cx="3384299" cy="2253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24852" r="24852"/>
          <a:stretch/>
        </p:blipFill>
        <p:spPr>
          <a:xfrm>
            <a:off x="0" y="441249"/>
            <a:ext cx="3539702" cy="515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/>
          <p:nvPr/>
        </p:nvSpPr>
        <p:spPr>
          <a:xfrm rot="-159403">
            <a:off x="-751505" y="-289029"/>
            <a:ext cx="10116073" cy="1344798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1"/>
          </p:nvPr>
        </p:nvSpPr>
        <p:spPr>
          <a:xfrm>
            <a:off x="4077325" y="1205950"/>
            <a:ext cx="4733750" cy="3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de" dirty="0">
                <a:solidFill>
                  <a:schemeClr val="lt1"/>
                </a:solidFill>
                <a:highlight>
                  <a:srgbClr val="003D72"/>
                </a:highlight>
              </a:rPr>
              <a:t>Wer wir sind</a:t>
            </a:r>
            <a:endParaRPr dirty="0">
              <a:solidFill>
                <a:schemeClr val="lt1"/>
              </a:solidFill>
              <a:highlight>
                <a:srgbClr val="003D72"/>
              </a:highlight>
            </a:endParaRPr>
          </a:p>
          <a:p>
            <a:pPr marL="457200" lvl="0" indent="-318433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17646"/>
              <a:buChar char="➔"/>
            </a:pPr>
            <a:r>
              <a:rPr lang="de" dirty="0"/>
              <a:t>Gegründet 2021 als Jugend Spielgemeinschaft aus den Stammvereinen TSV Bonn rrh., Godesberger TV, Poppelsdorfer HV, </a:t>
            </a:r>
            <a:br>
              <a:rPr lang="de" dirty="0"/>
            </a:br>
            <a:r>
              <a:rPr lang="de" dirty="0"/>
              <a:t>TV Geislar e.V. und TuS Oberkassel e.V.</a:t>
            </a:r>
            <a:endParaRPr dirty="0"/>
          </a:p>
          <a:p>
            <a:pPr marL="457200" lvl="0" indent="-318433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17647"/>
              <a:buChar char="➔"/>
            </a:pPr>
            <a:r>
              <a:rPr lang="de-DE" dirty="0"/>
              <a:t>Größte Erfolge</a:t>
            </a:r>
            <a:endParaRPr dirty="0"/>
          </a:p>
          <a:p>
            <a:pPr marL="914400" lvl="1" indent="-304613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99547"/>
              <a:buFont typeface="Arial"/>
              <a:buChar char="•"/>
            </a:pPr>
            <a:r>
              <a:rPr lang="de" sz="1300" dirty="0"/>
              <a:t>A-Jugend Bundesliga Saison 2023/2024</a:t>
            </a:r>
            <a:endParaRPr sz="1300" dirty="0"/>
          </a:p>
          <a:p>
            <a:pPr marL="914400" lvl="1" indent="-304613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99547"/>
              <a:buFont typeface="Arial"/>
              <a:buChar char="•"/>
            </a:pPr>
            <a:r>
              <a:rPr lang="de" sz="1300" dirty="0"/>
              <a:t>2 x Vize-Westdeutscher Meister </a:t>
            </a:r>
            <a:br>
              <a:rPr lang="de" sz="1300" dirty="0"/>
            </a:br>
            <a:r>
              <a:rPr lang="de" sz="1300" dirty="0"/>
              <a:t>mC-Jugend 2022 und 2023</a:t>
            </a:r>
            <a:endParaRPr sz="1300" dirty="0"/>
          </a:p>
        </p:txBody>
      </p:sp>
      <p:sp>
        <p:nvSpPr>
          <p:cNvPr id="142" name="Google Shape;142;p28"/>
          <p:cNvSpPr txBox="1"/>
          <p:nvPr/>
        </p:nvSpPr>
        <p:spPr>
          <a:xfrm>
            <a:off x="311725" y="237150"/>
            <a:ext cx="7122347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ct val="121212"/>
              <a:buFont typeface="Montserrat"/>
              <a:buNone/>
            </a:pPr>
            <a:r>
              <a:rPr lang="de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Bonner JSG – Jugendhandball in Bonn</a:t>
            </a:r>
            <a:endParaRPr dirty="0"/>
          </a:p>
        </p:txBody>
      </p:sp>
      <p:pic>
        <p:nvPicPr>
          <p:cNvPr id="3" name="Grafik 2" descr="Ein Bild, das Text, Logo, Grafiken, Schrift enthält.&#10;&#10;Automatisch generierte Beschreibung">
            <a:extLst>
              <a:ext uri="{FF2B5EF4-FFF2-40B4-BE49-F238E27FC236}">
                <a16:creationId xmlns:a16="http://schemas.microsoft.com/office/drawing/2014/main" id="{BAA9EF86-B8A3-99D3-D274-6D32C4BBA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248" y="-25579"/>
            <a:ext cx="1305514" cy="7343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/>
          <p:nvPr/>
        </p:nvSpPr>
        <p:spPr>
          <a:xfrm rot="-159403">
            <a:off x="-751505" y="-289029"/>
            <a:ext cx="10116073" cy="1344798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3"/>
          <a:srcRect/>
          <a:stretch/>
        </p:blipFill>
        <p:spPr>
          <a:xfrm>
            <a:off x="230588" y="2001230"/>
            <a:ext cx="3852523" cy="224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/>
          <p:nvPr/>
        </p:nvSpPr>
        <p:spPr>
          <a:xfrm>
            <a:off x="4410250" y="1205950"/>
            <a:ext cx="4733750" cy="3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r>
              <a:rPr lang="de-DE" sz="1300" b="0" i="0" u="none" strike="noStrike" cap="none" dirty="0">
                <a:solidFill>
                  <a:schemeClr val="lt1"/>
                </a:solidFill>
                <a:highlight>
                  <a:srgbClr val="003D72"/>
                </a:highlight>
                <a:latin typeface="Montserrat"/>
                <a:ea typeface="Montserrat"/>
                <a:cs typeface="Montserrat"/>
                <a:sym typeface="Montserrat"/>
              </a:rPr>
              <a:t>Bonn präsentiert seine Jugend:</a:t>
            </a:r>
            <a:endParaRPr dirty="0"/>
          </a:p>
          <a:p>
            <a:pPr marL="457200" marR="0" lvl="0" indent="-31115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de" sz="12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nsgesamt 32</a:t>
            </a:r>
            <a:r>
              <a:rPr lang="de" sz="12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Jugendteams in der Jugendspielgemeinschaft mit höchster Jugendförderung</a:t>
            </a:r>
          </a:p>
          <a:p>
            <a:pPr marL="457200" marR="0" lvl="0" indent="-31115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2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Alle Altersklassen von 3-18 Jahren</a:t>
            </a:r>
            <a:br>
              <a:rPr lang="de" sz="12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1200" dirty="0">
                <a:solidFill>
                  <a:schemeClr val="bg1">
                    <a:lumMod val="50000"/>
                  </a:schemeClr>
                </a:solidFill>
                <a:latin typeface="Montserrat"/>
                <a:sym typeface="Montserrat"/>
              </a:rPr>
              <a:t>Leistungs- und Breitensport Angebote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2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Drei große Handball-Feriencamps für Kinder zwischen </a:t>
            </a:r>
            <a:r>
              <a:rPr lang="de" sz="12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5 </a:t>
            </a:r>
            <a:r>
              <a:rPr lang="de" sz="12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und </a:t>
            </a:r>
            <a:r>
              <a:rPr lang="de" sz="12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r>
              <a:rPr lang="de" sz="12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Jahren pro Saison</a:t>
            </a: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Teilnahme an internationalen Turnieren</a:t>
            </a: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200" i="0" u="none" strike="noStrike" cap="none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Angebot für Freiwilliges Soziales Jahr</a:t>
            </a:r>
            <a:endParaRPr lang="de" sz="120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endParaRPr lang="de-DE" dirty="0"/>
          </a:p>
        </p:txBody>
      </p:sp>
      <p:sp>
        <p:nvSpPr>
          <p:cNvPr id="151" name="Google Shape;151;p29"/>
          <p:cNvSpPr txBox="1"/>
          <p:nvPr/>
        </p:nvSpPr>
        <p:spPr>
          <a:xfrm>
            <a:off x="311725" y="237150"/>
            <a:ext cx="6930323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ct val="121212"/>
              <a:buFont typeface="Montserrat"/>
              <a:buNone/>
            </a:pPr>
            <a:r>
              <a:rPr lang="de-DE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Bonner JSG – Jugendhandball in Bonn</a:t>
            </a:r>
            <a:endParaRPr lang="de-DE" sz="2800" dirty="0"/>
          </a:p>
        </p:txBody>
      </p:sp>
      <p:pic>
        <p:nvPicPr>
          <p:cNvPr id="2" name="Grafik 1" descr="Ein Bild, das Text, Logo, Grafiken, Schrift enthält.&#10;&#10;Automatisch generierte Beschreibung">
            <a:extLst>
              <a:ext uri="{FF2B5EF4-FFF2-40B4-BE49-F238E27FC236}">
                <a16:creationId xmlns:a16="http://schemas.microsoft.com/office/drawing/2014/main" id="{77ED3EC4-807C-882E-9BE5-6186C8AF4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248" y="-25579"/>
            <a:ext cx="1305514" cy="734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/>
          <p:nvPr/>
        </p:nvSpPr>
        <p:spPr>
          <a:xfrm rot="-159403">
            <a:off x="-751505" y="-289029"/>
            <a:ext cx="10116073" cy="1344798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4410250" y="1205950"/>
            <a:ext cx="4733750" cy="3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r>
              <a:rPr lang="de" sz="1200" b="0" i="0" u="none" strike="noStrike" cap="none" dirty="0">
                <a:solidFill>
                  <a:schemeClr val="lt1"/>
                </a:solidFill>
                <a:highlight>
                  <a:srgbClr val="003D72"/>
                </a:highlight>
                <a:latin typeface="Montserrat"/>
                <a:ea typeface="Montserrat"/>
                <a:cs typeface="Montserrat"/>
                <a:sym typeface="Montserrat"/>
              </a:rPr>
              <a:t>Saison </a:t>
            </a:r>
            <a:r>
              <a:rPr lang="de-DE" sz="1200" b="0" i="0" u="none" strike="noStrike" cap="none" dirty="0">
                <a:solidFill>
                  <a:schemeClr val="lt1"/>
                </a:solidFill>
                <a:highlight>
                  <a:srgbClr val="003D72"/>
                </a:highlight>
                <a:latin typeface="Montserrat"/>
                <a:ea typeface="Montserrat"/>
                <a:cs typeface="Montserrat"/>
                <a:sym typeface="Montserrat"/>
              </a:rPr>
              <a:t>2023/24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200" b="0" i="0" u="none" strike="noStrike" cap="none" dirty="0">
              <a:solidFill>
                <a:schemeClr val="lt1"/>
              </a:solidFill>
              <a:highlight>
                <a:srgbClr val="003D72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2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Spielklasse: </a:t>
            </a:r>
            <a:r>
              <a:rPr lang="de-DE" sz="12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DHB Jugend-Bundesliga</a:t>
            </a: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-DE" sz="1200" dirty="0">
                <a:solidFill>
                  <a:schemeClr val="dk2"/>
                </a:solidFill>
                <a:latin typeface="Montserrat"/>
                <a:sym typeface="Montserrat"/>
              </a:rPr>
              <a:t>Reichweite in ganz NRW und Mitteldeutschland</a:t>
            </a:r>
            <a:endParaRPr dirty="0"/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2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Spielstätte: </a:t>
            </a:r>
            <a:r>
              <a:rPr lang="de" sz="12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Integrierte Gesamtschule Bonn-Beuel</a:t>
            </a:r>
            <a:endParaRPr dirty="0"/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2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Zuschauer: </a:t>
            </a:r>
            <a:r>
              <a:rPr lang="de" sz="12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300 pro Spiel</a:t>
            </a:r>
            <a:endParaRPr dirty="0"/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3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311725" y="237150"/>
            <a:ext cx="7012619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ct val="121212"/>
              <a:buFont typeface="Montserrat"/>
              <a:buNone/>
            </a:pPr>
            <a:r>
              <a:rPr lang="de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Unsere männliche </a:t>
            </a:r>
            <a:r>
              <a:rPr lang="de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A-Jugend Bundesliga</a:t>
            </a:r>
            <a:endParaRPr dirty="0"/>
          </a:p>
        </p:txBody>
      </p:sp>
      <p:pic>
        <p:nvPicPr>
          <p:cNvPr id="2" name="Grafik 1" descr="Ein Bild, das Text, Logo, Grafiken, Schrift enthält.&#10;&#10;Automatisch generierte Beschreibung">
            <a:extLst>
              <a:ext uri="{FF2B5EF4-FFF2-40B4-BE49-F238E27FC236}">
                <a16:creationId xmlns:a16="http://schemas.microsoft.com/office/drawing/2014/main" id="{11F824B6-01B2-E56D-DF8C-E7C9CDF27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248" y="-25579"/>
            <a:ext cx="1305514" cy="734352"/>
          </a:xfrm>
          <a:prstGeom prst="rect">
            <a:avLst/>
          </a:prstGeom>
        </p:spPr>
      </p:pic>
      <p:pic>
        <p:nvPicPr>
          <p:cNvPr id="4" name="Grafik 3" descr="Ein Bild, das Person, Sport, Sportspiele, Gruppe enthält.&#10;&#10;Automatisch generierte Beschreibung">
            <a:extLst>
              <a:ext uri="{FF2B5EF4-FFF2-40B4-BE49-F238E27FC236}">
                <a16:creationId xmlns:a16="http://schemas.microsoft.com/office/drawing/2014/main" id="{0EDF6E9A-8E3E-4513-F10B-DC559A180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27" y="1813153"/>
            <a:ext cx="3819024" cy="20093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/>
          <p:nvPr/>
        </p:nvSpPr>
        <p:spPr>
          <a:xfrm rot="-159403">
            <a:off x="-751505" y="-289029"/>
            <a:ext cx="10116073" cy="1344798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4410250" y="1205950"/>
            <a:ext cx="4733750" cy="149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r>
              <a:rPr lang="de" sz="1100" b="0" i="0" u="none" strike="noStrike" cap="none" dirty="0">
                <a:solidFill>
                  <a:schemeClr val="lt1"/>
                </a:solidFill>
                <a:highlight>
                  <a:srgbClr val="003D72"/>
                </a:highlight>
                <a:latin typeface="Montserrat"/>
                <a:ea typeface="Montserrat"/>
                <a:cs typeface="Montserrat"/>
                <a:sym typeface="Montserrat"/>
              </a:rPr>
              <a:t>Unsere Zielgruppe</a:t>
            </a:r>
            <a:endParaRPr sz="1100" b="0" i="0" u="none" strike="noStrike" cap="none" dirty="0">
              <a:solidFill>
                <a:schemeClr val="lt1"/>
              </a:solidFill>
              <a:highlight>
                <a:srgbClr val="003D72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100" dirty="0">
                <a:solidFill>
                  <a:schemeClr val="dk2"/>
                </a:solidFill>
                <a:latin typeface="Montserrat"/>
                <a:sym typeface="Montserrat"/>
              </a:rPr>
              <a:t>Firmen die unsere Handballjugend mit finanziellen Mitteln unterstützen und fördern wollen</a:t>
            </a:r>
            <a:endParaRPr dirty="0"/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1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Menschen aus der Region Bonn</a:t>
            </a: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endParaRPr dirty="0"/>
          </a:p>
        </p:txBody>
      </p:sp>
      <p:sp>
        <p:nvSpPr>
          <p:cNvPr id="175" name="Google Shape;175;p31"/>
          <p:cNvSpPr txBox="1"/>
          <p:nvPr/>
        </p:nvSpPr>
        <p:spPr>
          <a:xfrm>
            <a:off x="311725" y="237150"/>
            <a:ext cx="6875459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ct val="121212"/>
              <a:buFont typeface="Montserrat"/>
              <a:buNone/>
            </a:pPr>
            <a:r>
              <a:rPr lang="de"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Mediadaten</a:t>
            </a:r>
            <a:endParaRPr/>
          </a:p>
        </p:txBody>
      </p:sp>
      <p:sp>
        <p:nvSpPr>
          <p:cNvPr id="176" name="Google Shape;176;p31"/>
          <p:cNvSpPr txBox="1"/>
          <p:nvPr/>
        </p:nvSpPr>
        <p:spPr>
          <a:xfrm>
            <a:off x="4410250" y="2571749"/>
            <a:ext cx="4733700" cy="250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r>
              <a:rPr lang="de" sz="1100" b="0" i="0" u="none" strike="noStrike" cap="none" dirty="0">
                <a:solidFill>
                  <a:schemeClr val="lt1"/>
                </a:solidFill>
                <a:highlight>
                  <a:srgbClr val="003D72"/>
                </a:highlight>
                <a:latin typeface="Montserrat"/>
                <a:ea typeface="Montserrat"/>
                <a:cs typeface="Montserrat"/>
                <a:sym typeface="Montserrat"/>
              </a:rPr>
              <a:t>Medien-Berichterstattung</a:t>
            </a:r>
            <a:endParaRPr sz="1100" b="0" i="0" u="none" strike="noStrike" cap="none" dirty="0">
              <a:solidFill>
                <a:schemeClr val="lt1"/>
              </a:solidFill>
              <a:highlight>
                <a:srgbClr val="003D72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1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Lokal-Regional</a:t>
            </a:r>
            <a:endParaRPr sz="11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➔"/>
            </a:pPr>
            <a:r>
              <a:rPr lang="de" sz="11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General Anzeiger Bonn (Print &amp; Online, Schaufe</a:t>
            </a:r>
            <a: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nster</a:t>
            </a:r>
            <a:r>
              <a:rPr lang="de" sz="11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"/>
              <a:buChar char="➔"/>
            </a:pPr>
            <a: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Homepages der Vereine</a:t>
            </a:r>
            <a:b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(Berichterstattung mit ca. 1200 Aufrufen pro Wochenende) </a:t>
            </a:r>
            <a:endParaRPr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/>
          <a:srcRect t="20062" b="20062"/>
          <a:stretch/>
        </p:blipFill>
        <p:spPr>
          <a:xfrm>
            <a:off x="3888" y="1749250"/>
            <a:ext cx="4302643" cy="179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 descr="Ein Bild, das Text, Logo, Grafiken, Schrift enthält.&#10;&#10;Automatisch generierte Beschreibung">
            <a:extLst>
              <a:ext uri="{FF2B5EF4-FFF2-40B4-BE49-F238E27FC236}">
                <a16:creationId xmlns:a16="http://schemas.microsoft.com/office/drawing/2014/main" id="{3EFB5FDE-01FB-0D5E-C9CF-D8E8CF5AD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248" y="-25579"/>
            <a:ext cx="1305514" cy="734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7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body" idx="1"/>
          </p:nvPr>
        </p:nvSpPr>
        <p:spPr>
          <a:xfrm>
            <a:off x="4183625" y="1349344"/>
            <a:ext cx="40935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de" sz="1407" dirty="0">
                <a:solidFill>
                  <a:srgbClr val="003D72"/>
                </a:solidFill>
              </a:rPr>
              <a:t>Preise für Team-Sponsoring auf unseren Bundesligatrikots</a:t>
            </a:r>
            <a:endParaRPr sz="1407" dirty="0">
              <a:solidFill>
                <a:srgbClr val="003D72"/>
              </a:solidFill>
            </a:endParaRPr>
          </a:p>
        </p:txBody>
      </p:sp>
      <p:sp>
        <p:nvSpPr>
          <p:cNvPr id="235" name="Google Shape;235;p36"/>
          <p:cNvSpPr/>
          <p:nvPr/>
        </p:nvSpPr>
        <p:spPr>
          <a:xfrm>
            <a:off x="-66800" y="1078300"/>
            <a:ext cx="3855300" cy="4179600"/>
          </a:xfrm>
          <a:prstGeom prst="rect">
            <a:avLst/>
          </a:prstGeom>
          <a:solidFill>
            <a:srgbClr val="F6F6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/>
          <p:cNvSpPr/>
          <p:nvPr/>
        </p:nvSpPr>
        <p:spPr>
          <a:xfrm rot="-159403">
            <a:off x="-751472" y="-289031"/>
            <a:ext cx="10116073" cy="1344848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311725" y="237150"/>
            <a:ext cx="6687600" cy="84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ct val="121212"/>
              <a:buFont typeface="Montserrat"/>
              <a:buNone/>
            </a:pPr>
            <a:r>
              <a:rPr lang="de" sz="37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Trikotwerbung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ct val="121212"/>
              <a:buFont typeface="Montserrat"/>
              <a:buNone/>
            </a:pPr>
            <a:r>
              <a:rPr lang="de" sz="3700" dirty="0">
                <a:solidFill>
                  <a:schemeClr val="lt1"/>
                </a:solidFill>
                <a:latin typeface="Montserrat"/>
                <a:sym typeface="Montserrat"/>
              </a:rPr>
              <a:t>A-Jugend Bundesliga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ct val="121212"/>
              <a:buFont typeface="Montserrat"/>
              <a:buNone/>
            </a:pPr>
            <a:endParaRPr dirty="0"/>
          </a:p>
        </p:txBody>
      </p:sp>
      <p:sp>
        <p:nvSpPr>
          <p:cNvPr id="241" name="Google Shape;241;p36"/>
          <p:cNvSpPr txBox="1"/>
          <p:nvPr/>
        </p:nvSpPr>
        <p:spPr>
          <a:xfrm>
            <a:off x="4183618" y="2240300"/>
            <a:ext cx="21534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r>
              <a:rPr lang="de" sz="1100" dirty="0">
                <a:solidFill>
                  <a:schemeClr val="lt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Teamsponsor </a:t>
            </a:r>
            <a:r>
              <a:rPr lang="de-DE" sz="1100" dirty="0">
                <a:solidFill>
                  <a:schemeClr val="lt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Heimtrikots</a:t>
            </a:r>
            <a:endParaRPr sz="1100" dirty="0">
              <a:solidFill>
                <a:schemeClr val="lt1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Haupt			1200€</a:t>
            </a:r>
            <a:endParaRPr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Gold			500€</a:t>
            </a:r>
          </a:p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endParaRPr lang="de"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 gibt 3 unterschiedliche Haupt- und </a:t>
            </a:r>
            <a:b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 Goldsponsoren.</a:t>
            </a:r>
            <a:endParaRPr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6555850" y="2240300"/>
            <a:ext cx="2357100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r>
              <a:rPr lang="de" sz="1100" dirty="0">
                <a:solidFill>
                  <a:schemeClr val="lt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Teamsponsor </a:t>
            </a:r>
            <a:r>
              <a:rPr lang="de-DE" sz="1100" dirty="0">
                <a:solidFill>
                  <a:schemeClr val="lt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Auswärtstrikots</a:t>
            </a:r>
            <a:endParaRPr sz="1100" dirty="0">
              <a:solidFill>
                <a:schemeClr val="lt1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Haupt			</a:t>
            </a:r>
            <a:r>
              <a:rPr lang="de-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800€</a:t>
            </a:r>
            <a:endParaRPr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Gold			250€</a:t>
            </a:r>
          </a:p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endParaRPr lang="de"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620"/>
              </a:spcBef>
            </a:pPr>
            <a:r>
              <a:rPr lang="de-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 gibt 3 unterschiedliche Haupt- und </a:t>
            </a:r>
            <a:br>
              <a:rPr lang="de-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-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 Goldsponsoren.</a:t>
            </a:r>
          </a:p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rafik 1" descr="Ein Bild, das Text, Logo, Grafiken, Schrift enthält.&#10;&#10;Automatisch generierte Beschreibung">
            <a:extLst>
              <a:ext uri="{FF2B5EF4-FFF2-40B4-BE49-F238E27FC236}">
                <a16:creationId xmlns:a16="http://schemas.microsoft.com/office/drawing/2014/main" id="{BCD1B880-9FEA-EAE9-782D-F5087C2B1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248" y="-25579"/>
            <a:ext cx="1305514" cy="734352"/>
          </a:xfrm>
          <a:prstGeom prst="rect">
            <a:avLst/>
          </a:prstGeom>
        </p:spPr>
      </p:pic>
      <p:pic>
        <p:nvPicPr>
          <p:cNvPr id="4" name="Grafik 3" descr="Ein Bild, das Kleidung, Sportshirt, Shirt, T-Shirt enthält.&#10;&#10;Automatisch generierte Beschreibung">
            <a:extLst>
              <a:ext uri="{FF2B5EF4-FFF2-40B4-BE49-F238E27FC236}">
                <a16:creationId xmlns:a16="http://schemas.microsoft.com/office/drawing/2014/main" id="{972A1219-1A18-D857-67BD-5A7AC8F6B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8900"/>
            <a:ext cx="1862096" cy="1965849"/>
          </a:xfrm>
          <a:prstGeom prst="rect">
            <a:avLst/>
          </a:prstGeom>
        </p:spPr>
      </p:pic>
      <p:pic>
        <p:nvPicPr>
          <p:cNvPr id="6" name="Grafik 5" descr="Ein Bild, das Kleidung, Text, Hose, Shorts enthält.&#10;&#10;Automatisch generierte Beschreibung">
            <a:extLst>
              <a:ext uri="{FF2B5EF4-FFF2-40B4-BE49-F238E27FC236}">
                <a16:creationId xmlns:a16="http://schemas.microsoft.com/office/drawing/2014/main" id="{62C43B72-C087-6117-DCF6-23B7FB144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14" y="3532946"/>
            <a:ext cx="1201068" cy="1470799"/>
          </a:xfrm>
          <a:prstGeom prst="rect">
            <a:avLst/>
          </a:prstGeom>
        </p:spPr>
      </p:pic>
      <p:pic>
        <p:nvPicPr>
          <p:cNvPr id="8" name="Grafik 7" descr="Ein Bild, das Text, Kleidung, Sportshirt, Shirt enthält.&#10;&#10;Automatisch generierte Beschreibung">
            <a:extLst>
              <a:ext uri="{FF2B5EF4-FFF2-40B4-BE49-F238E27FC236}">
                <a16:creationId xmlns:a16="http://schemas.microsoft.com/office/drawing/2014/main" id="{95D91E05-7F59-DE77-2CB1-58EAF466D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23" y="1670829"/>
            <a:ext cx="1788212" cy="1925766"/>
          </a:xfrm>
          <a:prstGeom prst="rect">
            <a:avLst/>
          </a:prstGeom>
        </p:spPr>
      </p:pic>
      <p:pic>
        <p:nvPicPr>
          <p:cNvPr id="10" name="Grafik 9" descr="Ein Bild, das Kleidung, Unterhosen, Unterwäsche, Shorts enthält.&#10;&#10;Automatisch generierte Beschreibung">
            <a:extLst>
              <a:ext uri="{FF2B5EF4-FFF2-40B4-BE49-F238E27FC236}">
                <a16:creationId xmlns:a16="http://schemas.microsoft.com/office/drawing/2014/main" id="{000302DE-A5AD-628C-9D55-AE56786104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112" y="3596595"/>
            <a:ext cx="1214593" cy="14271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body" idx="1"/>
          </p:nvPr>
        </p:nvSpPr>
        <p:spPr>
          <a:xfrm>
            <a:off x="4183618" y="1193973"/>
            <a:ext cx="40935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br>
              <a:rPr lang="de" sz="1407" dirty="0">
                <a:solidFill>
                  <a:srgbClr val="003D72"/>
                </a:solidFill>
              </a:rPr>
            </a:br>
            <a:r>
              <a:rPr lang="de" sz="1407" dirty="0">
                <a:solidFill>
                  <a:srgbClr val="003D72"/>
                </a:solidFill>
              </a:rPr>
              <a:t>Preise für Team-Sponsoring auf den Trikots unserer leistungsorientierten Mannschaften</a:t>
            </a:r>
            <a:endParaRPr sz="1407" dirty="0">
              <a:solidFill>
                <a:srgbClr val="003D72"/>
              </a:solidFill>
            </a:endParaRPr>
          </a:p>
        </p:txBody>
      </p:sp>
      <p:sp>
        <p:nvSpPr>
          <p:cNvPr id="235" name="Google Shape;235;p36"/>
          <p:cNvSpPr/>
          <p:nvPr/>
        </p:nvSpPr>
        <p:spPr>
          <a:xfrm>
            <a:off x="-66800" y="1078300"/>
            <a:ext cx="3855300" cy="4179600"/>
          </a:xfrm>
          <a:prstGeom prst="rect">
            <a:avLst/>
          </a:prstGeom>
          <a:solidFill>
            <a:srgbClr val="F6F6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/>
          <p:cNvSpPr/>
          <p:nvPr/>
        </p:nvSpPr>
        <p:spPr>
          <a:xfrm rot="-159403">
            <a:off x="-751472" y="-289031"/>
            <a:ext cx="10116073" cy="1344848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311725" y="237150"/>
            <a:ext cx="66876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ct val="121212"/>
              <a:buFont typeface="Montserrat"/>
              <a:buNone/>
            </a:pPr>
            <a:r>
              <a:rPr lang="de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Trikotwerbung </a:t>
            </a:r>
            <a:endParaRPr dirty="0"/>
          </a:p>
        </p:txBody>
      </p:sp>
      <p:sp>
        <p:nvSpPr>
          <p:cNvPr id="241" name="Google Shape;241;p36"/>
          <p:cNvSpPr txBox="1"/>
          <p:nvPr/>
        </p:nvSpPr>
        <p:spPr>
          <a:xfrm>
            <a:off x="5164848" y="2234263"/>
            <a:ext cx="2153400" cy="260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r>
              <a:rPr lang="de" sz="1100" dirty="0">
                <a:solidFill>
                  <a:schemeClr val="lt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Teamsponsor pro Team</a:t>
            </a:r>
            <a:endParaRPr lang="de-DE" sz="1100" dirty="0">
              <a:solidFill>
                <a:schemeClr val="lt1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r>
              <a:rPr lang="de-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Haupt			800€</a:t>
            </a:r>
          </a:p>
          <a:p>
            <a:pPr marL="0" lvl="0" indent="0" algn="l" rtl="0">
              <a:spcBef>
                <a:spcPts val="620"/>
              </a:spcBef>
              <a:spcAft>
                <a:spcPts val="0"/>
              </a:spcAft>
              <a:buNone/>
            </a:pPr>
            <a: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Gold			300€</a:t>
            </a:r>
            <a:endParaRPr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620"/>
              </a:spcBef>
            </a:pPr>
            <a:r>
              <a:rPr lang="de-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 können gerne mehrere Mannschaften kombiniert werden.</a:t>
            </a:r>
          </a:p>
          <a:p>
            <a:pPr>
              <a:spcBef>
                <a:spcPts val="620"/>
              </a:spcBef>
            </a:pPr>
            <a:r>
              <a:rPr lang="de-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 Trikotsatz gibt es 2 Haupt- und 3 Goldsponsoren die platziert werden.</a:t>
            </a:r>
            <a:r>
              <a:rPr lang="de" sz="11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1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rafik 1" descr="Ein Bild, das Text, Logo, Grafiken, Schrift enthält.&#10;&#10;Automatisch generierte Beschreibung">
            <a:extLst>
              <a:ext uri="{FF2B5EF4-FFF2-40B4-BE49-F238E27FC236}">
                <a16:creationId xmlns:a16="http://schemas.microsoft.com/office/drawing/2014/main" id="{54219377-C6BE-5597-356C-F3D31A9EA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248" y="-25579"/>
            <a:ext cx="1305514" cy="734352"/>
          </a:xfrm>
          <a:prstGeom prst="rect">
            <a:avLst/>
          </a:prstGeom>
        </p:spPr>
      </p:pic>
      <p:pic>
        <p:nvPicPr>
          <p:cNvPr id="4" name="Grafik 3" descr="Ein Bild, das Kleidung, Person, Sporttrikot, weiß enthält.&#10;&#10;Automatisch generierte Beschreibung">
            <a:extLst>
              <a:ext uri="{FF2B5EF4-FFF2-40B4-BE49-F238E27FC236}">
                <a16:creationId xmlns:a16="http://schemas.microsoft.com/office/drawing/2014/main" id="{BF20E5FF-0B61-D713-4C1D-1D39ABB28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19" y="1827273"/>
            <a:ext cx="1671192" cy="3081131"/>
          </a:xfrm>
          <a:prstGeom prst="rect">
            <a:avLst/>
          </a:prstGeom>
        </p:spPr>
      </p:pic>
      <p:pic>
        <p:nvPicPr>
          <p:cNvPr id="6" name="Grafik 5" descr="Ein Bild, das Text, Kleidung, Sportshirt, Shirt enthält.&#10;&#10;Automatisch generierte Beschreibung">
            <a:extLst>
              <a:ext uri="{FF2B5EF4-FFF2-40B4-BE49-F238E27FC236}">
                <a16:creationId xmlns:a16="http://schemas.microsoft.com/office/drawing/2014/main" id="{FDD66F29-4CFD-1BC5-C520-3F74E5A43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591" y="1827273"/>
            <a:ext cx="1682853" cy="1812303"/>
          </a:xfrm>
          <a:prstGeom prst="rect">
            <a:avLst/>
          </a:prstGeom>
        </p:spPr>
      </p:pic>
      <p:pic>
        <p:nvPicPr>
          <p:cNvPr id="8" name="Grafik 7" descr="Ein Bild, das Kleidung, Unterhosen, Unterwäsche, Person enthält.&#10;&#10;Automatisch generierte Beschreibung">
            <a:extLst>
              <a:ext uri="{FF2B5EF4-FFF2-40B4-BE49-F238E27FC236}">
                <a16:creationId xmlns:a16="http://schemas.microsoft.com/office/drawing/2014/main" id="{36FCFE68-830D-3B4D-A344-38956ECE9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625" y="3581305"/>
            <a:ext cx="1263833" cy="154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6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/>
        </p:nvSpPr>
        <p:spPr>
          <a:xfrm>
            <a:off x="311725" y="237150"/>
            <a:ext cx="7207661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ct val="121212"/>
              <a:buFont typeface="Montserrat"/>
              <a:buNone/>
            </a:pPr>
            <a:r>
              <a:rPr lang="de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JSG Hauptsponsor</a:t>
            </a:r>
            <a:endParaRPr dirty="0"/>
          </a:p>
        </p:txBody>
      </p:sp>
      <p:sp>
        <p:nvSpPr>
          <p:cNvPr id="263" name="Google Shape;263;p38"/>
          <p:cNvSpPr txBox="1"/>
          <p:nvPr/>
        </p:nvSpPr>
        <p:spPr>
          <a:xfrm>
            <a:off x="3601616" y="572277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8"/>
          <p:cNvSpPr/>
          <p:nvPr/>
        </p:nvSpPr>
        <p:spPr>
          <a:xfrm>
            <a:off x="379445" y="970931"/>
            <a:ext cx="8454577" cy="3869094"/>
          </a:xfrm>
          <a:prstGeom prst="roundRect">
            <a:avLst>
              <a:gd name="adj" fmla="val 7475"/>
            </a:avLst>
          </a:prstGeom>
          <a:solidFill>
            <a:srgbClr val="F6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534950" y="1057700"/>
            <a:ext cx="59715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r>
              <a:rPr lang="de" sz="1100" b="0" i="0" u="none" strike="noStrike" cap="none" dirty="0">
                <a:solidFill>
                  <a:schemeClr val="lt1"/>
                </a:solidFill>
                <a:highlight>
                  <a:srgbClr val="003D72"/>
                </a:highlight>
                <a:latin typeface="Montserrat"/>
                <a:ea typeface="Montserrat"/>
                <a:cs typeface="Montserrat"/>
                <a:sym typeface="Montserrat"/>
              </a:rPr>
              <a:t>JSG-Hauptsponsor </a:t>
            </a:r>
            <a:r>
              <a:rPr lang="de" sz="1100" dirty="0">
                <a:solidFill>
                  <a:schemeClr val="lt1"/>
                </a:solidFill>
                <a:highlight>
                  <a:srgbClr val="003D72"/>
                </a:highlight>
                <a:latin typeface="Montserrat"/>
                <a:ea typeface="Montserrat"/>
                <a:cs typeface="Montserrat"/>
                <a:sym typeface="Montserrat"/>
              </a:rPr>
              <a:t>5.000</a:t>
            </a:r>
            <a:r>
              <a:rPr lang="de" sz="1100" b="0" i="0" u="none" strike="noStrike" cap="none" dirty="0">
                <a:solidFill>
                  <a:schemeClr val="lt1"/>
                </a:solidFill>
                <a:highlight>
                  <a:srgbClr val="003D72"/>
                </a:highlight>
                <a:latin typeface="Montserrat"/>
                <a:ea typeface="Montserrat"/>
                <a:cs typeface="Montserrat"/>
                <a:sym typeface="Montserrat"/>
              </a:rPr>
              <a:t>€</a:t>
            </a:r>
            <a:endParaRPr sz="1100" b="0" i="0" u="none" strike="noStrike" cap="none" dirty="0">
              <a:solidFill>
                <a:schemeClr val="lt1"/>
              </a:solidFill>
              <a:highlight>
                <a:srgbClr val="003D72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1000" dirty="0"/>
          </a:p>
          <a:p>
            <a:pPr marL="457200" marR="0" lvl="0" indent="-2921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➔"/>
            </a:pPr>
            <a:r>
              <a:rPr lang="de-DE" sz="1000" dirty="0">
                <a:solidFill>
                  <a:srgbClr val="666666"/>
                </a:solidFill>
                <a:latin typeface="Montserrat"/>
                <a:sym typeface="Montserrat"/>
              </a:rPr>
              <a:t>Werbung auf der Brust aller leistungsorientierten Mannschaften </a:t>
            </a:r>
            <a:endParaRPr dirty="0"/>
          </a:p>
          <a:p>
            <a:pPr marL="457200" marR="0" lvl="0" indent="-3111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0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Website Hauptsponsor</a:t>
            </a:r>
            <a:endParaRPr dirty="0"/>
          </a:p>
          <a:p>
            <a:pPr marL="457200" marR="0" lvl="0" indent="-3111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0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Social Media Hauptsponsor</a:t>
            </a:r>
            <a:br>
              <a:rPr lang="de" sz="1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1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Sonder-Post mit Themenrelevanz für Sponsor</a:t>
            </a:r>
            <a:endParaRPr sz="10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0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Logo auf Dauerkarte</a:t>
            </a:r>
            <a:endParaRPr sz="10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0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Pressemeldung Sponsorenvorstellung + Sondervorstellung nach Wunsch</a:t>
            </a:r>
          </a:p>
          <a:p>
            <a:pPr marL="457200" marR="0" lvl="0" indent="-3111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Möglichkeit zur Präsentation bei Spieltagen mit Bannern, Beachflags </a:t>
            </a:r>
            <a:endParaRPr lang="de" sz="10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6050" marR="0" lvl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</a:pPr>
            <a:r>
              <a:rPr lang="de" sz="10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4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3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100" b="0" i="0" u="none" strike="noStrike" cap="none" dirty="0">
              <a:solidFill>
                <a:srgbClr val="003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1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1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1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rafik 3" descr="Ein Bild, das Text, Logo, Grafiken, Schrift enthält.&#10;&#10;Automatisch generierte Beschreibung">
            <a:extLst>
              <a:ext uri="{FF2B5EF4-FFF2-40B4-BE49-F238E27FC236}">
                <a16:creationId xmlns:a16="http://schemas.microsoft.com/office/drawing/2014/main" id="{744FC019-D8B8-B1A5-4EAF-E5F7117A5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034" y="156604"/>
            <a:ext cx="1305514" cy="734352"/>
          </a:xfrm>
          <a:prstGeom prst="rect">
            <a:avLst/>
          </a:prstGeom>
        </p:spPr>
      </p:pic>
      <p:pic>
        <p:nvPicPr>
          <p:cNvPr id="6" name="Grafik 5" descr="Ein Bild, das Handball, Person, Sport, Sportspiele enthält.&#10;&#10;Automatisch generierte Beschreibung">
            <a:extLst>
              <a:ext uri="{FF2B5EF4-FFF2-40B4-BE49-F238E27FC236}">
                <a16:creationId xmlns:a16="http://schemas.microsoft.com/office/drawing/2014/main" id="{7DBA4DC3-8C80-3503-357D-46855BFBA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152" y="1642369"/>
            <a:ext cx="2563898" cy="17081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/>
        </p:nvSpPr>
        <p:spPr>
          <a:xfrm>
            <a:off x="311725" y="237150"/>
            <a:ext cx="7207661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72"/>
              </a:buClr>
              <a:buSzPct val="121212"/>
              <a:buFont typeface="Montserrat"/>
              <a:buNone/>
            </a:pPr>
            <a:r>
              <a:rPr lang="de" sz="2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JSG </a:t>
            </a:r>
            <a:r>
              <a:rPr lang="de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Heimspieltagssponsor</a:t>
            </a:r>
            <a:endParaRPr dirty="0"/>
          </a:p>
        </p:txBody>
      </p:sp>
      <p:sp>
        <p:nvSpPr>
          <p:cNvPr id="263" name="Google Shape;263;p38"/>
          <p:cNvSpPr txBox="1"/>
          <p:nvPr/>
        </p:nvSpPr>
        <p:spPr>
          <a:xfrm>
            <a:off x="3601616" y="5722776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8"/>
          <p:cNvSpPr/>
          <p:nvPr/>
        </p:nvSpPr>
        <p:spPr>
          <a:xfrm>
            <a:off x="379445" y="970931"/>
            <a:ext cx="8454577" cy="3869094"/>
          </a:xfrm>
          <a:prstGeom prst="roundRect">
            <a:avLst>
              <a:gd name="adj" fmla="val 7475"/>
            </a:avLst>
          </a:prstGeom>
          <a:solidFill>
            <a:srgbClr val="F6F6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534950" y="1057700"/>
            <a:ext cx="59715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r>
              <a:rPr lang="de" sz="1100" b="0" i="0" u="none" strike="noStrike" cap="none">
                <a:solidFill>
                  <a:schemeClr val="lt1"/>
                </a:solidFill>
                <a:highlight>
                  <a:srgbClr val="003D72"/>
                </a:highlight>
                <a:latin typeface="Montserrat"/>
                <a:ea typeface="Montserrat"/>
                <a:cs typeface="Montserrat"/>
                <a:sym typeface="Montserrat"/>
              </a:rPr>
              <a:t>JSG-Heimspieltagssponsor 1.500</a:t>
            </a:r>
            <a:r>
              <a:rPr lang="de" sz="1100" b="0" i="0" u="none" strike="noStrike" cap="none" dirty="0">
                <a:solidFill>
                  <a:schemeClr val="lt1"/>
                </a:solidFill>
                <a:highlight>
                  <a:srgbClr val="003D72"/>
                </a:highlight>
                <a:latin typeface="Montserrat"/>
                <a:ea typeface="Montserrat"/>
                <a:cs typeface="Montserrat"/>
                <a:sym typeface="Montserrat"/>
              </a:rPr>
              <a:t>€</a:t>
            </a:r>
            <a:endParaRPr sz="1100" b="0" i="0" u="none" strike="noStrike" cap="none" dirty="0">
              <a:solidFill>
                <a:schemeClr val="lt1"/>
              </a:solidFill>
              <a:highlight>
                <a:srgbClr val="003D72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1000" dirty="0"/>
          </a:p>
          <a:p>
            <a:pPr marL="457200" marR="0" lvl="0" indent="-2921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➔"/>
            </a:pPr>
            <a:r>
              <a:rPr lang="de-DE" sz="1000" dirty="0">
                <a:solidFill>
                  <a:srgbClr val="666666"/>
                </a:solidFill>
                <a:latin typeface="Montserrat"/>
                <a:sym typeface="Montserrat"/>
              </a:rPr>
              <a:t>Werbung auf dem Ärmel aller Jugendmannschaften </a:t>
            </a:r>
            <a:br>
              <a:rPr lang="de-DE" sz="1000" dirty="0">
                <a:solidFill>
                  <a:srgbClr val="666666"/>
                </a:solidFill>
                <a:latin typeface="Montserrat"/>
                <a:sym typeface="Montserrat"/>
              </a:rPr>
            </a:br>
            <a:r>
              <a:rPr lang="de-DE" sz="1000" dirty="0">
                <a:solidFill>
                  <a:srgbClr val="666666"/>
                </a:solidFill>
                <a:latin typeface="Montserrat"/>
                <a:sym typeface="Montserrat"/>
              </a:rPr>
              <a:t>(inkl. A-Jugend Bundesliga)</a:t>
            </a:r>
            <a:endParaRPr dirty="0"/>
          </a:p>
          <a:p>
            <a:pPr marL="457200" marR="0" lvl="0" indent="-3111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0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Website </a:t>
            </a:r>
            <a:r>
              <a:rPr lang="de" sz="1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Sponsoring</a:t>
            </a:r>
            <a:endParaRPr dirty="0"/>
          </a:p>
          <a:p>
            <a:pPr marL="457200" marR="0" lvl="0" indent="-3111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0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Social Media Sponsor (</a:t>
            </a:r>
            <a:r>
              <a:rPr lang="de" sz="1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de" sz="10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de" sz="1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B. Spieltagsankündigung präsentiert von), </a:t>
            </a:r>
            <a:br>
              <a:rPr lang="de" sz="1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1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Sonder-Post mit Themenrelevanz für Sponsor</a:t>
            </a:r>
            <a:endParaRPr sz="10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0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Pressemeldung Sponsorenvorstellung + Sondervorstellung nach Wunsch</a:t>
            </a:r>
          </a:p>
          <a:p>
            <a:pPr marL="457200" marR="0" lvl="0" indent="-3111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➔"/>
            </a:pPr>
            <a:r>
              <a:rPr lang="de" sz="10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Möglichkeit zur Präsentation bei Spieltagen mit Bannern, Beachflags </a:t>
            </a:r>
            <a:endParaRPr lang="de" sz="10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6050" marR="0" lvl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</a:pPr>
            <a:r>
              <a:rPr lang="de" sz="1000" b="0" i="0" u="none" strike="noStrike" cap="none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4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3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100" b="0" i="0" u="none" strike="noStrike" cap="none" dirty="0">
              <a:solidFill>
                <a:srgbClr val="003D7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1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1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dk2"/>
              </a:buClr>
              <a:buSzPts val="1300"/>
              <a:buFont typeface="Montserrat"/>
              <a:buNone/>
            </a:pPr>
            <a:endParaRPr sz="11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rafik 3" descr="Ein Bild, das Text, Logo, Grafiken, Schrift enthält.&#10;&#10;Automatisch generierte Beschreibung">
            <a:extLst>
              <a:ext uri="{FF2B5EF4-FFF2-40B4-BE49-F238E27FC236}">
                <a16:creationId xmlns:a16="http://schemas.microsoft.com/office/drawing/2014/main" id="{744FC019-D8B8-B1A5-4EAF-E5F7117A5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034" y="156604"/>
            <a:ext cx="1305514" cy="7343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DBA4DC3-8C80-3503-357D-46855BFBA5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45623" y="1642369"/>
            <a:ext cx="2662000" cy="17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6997"/>
      </p:ext>
    </p:extLst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003D72"/>
      </a:dk1>
      <a:lt1>
        <a:srgbClr val="FFFFFF"/>
      </a:lt1>
      <a:dk2>
        <a:srgbClr val="666666"/>
      </a:dk2>
      <a:lt2>
        <a:srgbClr val="626B73"/>
      </a:lt2>
      <a:accent1>
        <a:srgbClr val="003D72"/>
      </a:accent1>
      <a:accent2>
        <a:srgbClr val="EFEFEF"/>
      </a:accent2>
      <a:accent3>
        <a:srgbClr val="CFE2F3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Bildschirmpräsentation (16:9)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Montserrat</vt:lpstr>
      <vt:lpstr>Roboto</vt:lpstr>
      <vt:lpstr>Paradigm</vt:lpstr>
      <vt:lpstr>Sponsoring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Sponsoring</dc:title>
  <cp:lastModifiedBy>Johanna Kurenbach</cp:lastModifiedBy>
  <cp:revision>11</cp:revision>
  <dcterms:modified xsi:type="dcterms:W3CDTF">2023-06-02T07:35:15Z</dcterms:modified>
</cp:coreProperties>
</file>